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chemeClr val="dk1"/>
                </a:solidFill>
              </a:rPr>
              <a:t>This project demonstrates a minimal, fully local RAG system for answering policy questions with real life, vetted, and cited responses.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chemeClr val="dk1"/>
                </a:solidFill>
              </a:rPr>
              <a:t>If I ask an LLM about quiet hours on my condominium, it might guess. With RAG, the answer is retrieved from the actual regulation and cited.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bfd0d4172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bfd0d4172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</a:rPr>
              <a:t>This is a standard RAG pipeline, optimized to run locally.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bfd0d4172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bfd0d4172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bfd0d4172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bfd0d4172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</a:rPr>
              <a:t>Removing repeated headers and junk chunks significantly improved retrieval quality.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bfd0d4172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bfd0d4172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</a:rPr>
              <a:t>If retrieval is wrong, generation will be wrong. Retrieval is a critical step.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bfd0d4172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bfd0d4172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</a:rPr>
              <a:t>This is intentionally minimal, but the architecture can scale..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</a:rPr>
              <a:t>We can now move to the demo.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2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Minimal Local RAG System for Policy Q&amp;A</a:t>
            </a:r>
            <a:endParaRPr sz="3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Jose Escobar </a:t>
            </a:r>
            <a:r>
              <a:rPr lang="en-GB"/>
              <a:t>· Technical Take-Home Project</a:t>
            </a:r>
            <a:endParaRPr/>
          </a:p>
        </p:txBody>
      </p:sp>
      <p:sp>
        <p:nvSpPr>
          <p:cNvPr id="230" name="Google Shape;230;p17"/>
          <p:cNvSpPr txBox="1"/>
          <p:nvPr>
            <p:ph idx="1" type="subTitle"/>
          </p:nvPr>
        </p:nvSpPr>
        <p:spPr>
          <a:xfrm>
            <a:off x="3559950" y="2683475"/>
            <a:ext cx="5274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Retrieval-Augmented Generation using Ollama + ChromaDB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Problem &amp; Motivation</a:t>
            </a:r>
            <a:endParaRPr b="1" sz="3000"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Why RAG?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LLMs may hallucinate policy details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Policy answers must be grounded and traceable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Users need to know where an answer comes from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High-Level Architecture</a:t>
            </a:r>
            <a:endParaRPr b="1" sz="3000"/>
          </a:p>
        </p:txBody>
      </p:sp>
      <p:sp>
        <p:nvSpPr>
          <p:cNvPr id="242" name="Google Shape;242;p19"/>
          <p:cNvSpPr/>
          <p:nvPr/>
        </p:nvSpPr>
        <p:spPr>
          <a:xfrm>
            <a:off x="1156434" y="1171950"/>
            <a:ext cx="6962400" cy="3606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4580875" y="1366546"/>
            <a:ext cx="1323900" cy="75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Vectorization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19"/>
          <p:cNvSpPr/>
          <p:nvPr/>
        </p:nvSpPr>
        <p:spPr>
          <a:xfrm>
            <a:off x="3821825" y="2673025"/>
            <a:ext cx="564750" cy="759600"/>
          </a:xfrm>
          <a:prstGeom prst="flowChartMagneticDisk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19"/>
          <p:cNvSpPr/>
          <p:nvPr/>
        </p:nvSpPr>
        <p:spPr>
          <a:xfrm>
            <a:off x="1466575" y="1366546"/>
            <a:ext cx="1074300" cy="75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Data Ingestion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/>
          <p:nvPr/>
        </p:nvSpPr>
        <p:spPr>
          <a:xfrm>
            <a:off x="2953675" y="1366546"/>
            <a:ext cx="1214400" cy="75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Data Chunking/ Embedding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7" name="Google Shape;247;p19"/>
          <p:cNvCxnSpPr>
            <a:stCxn id="245" idx="3"/>
            <a:endCxn id="246" idx="1"/>
          </p:cNvCxnSpPr>
          <p:nvPr/>
        </p:nvCxnSpPr>
        <p:spPr>
          <a:xfrm>
            <a:off x="2540875" y="1746346"/>
            <a:ext cx="4128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8" name="Google Shape;248;p19"/>
          <p:cNvCxnSpPr>
            <a:stCxn id="246" idx="3"/>
            <a:endCxn id="243" idx="1"/>
          </p:cNvCxnSpPr>
          <p:nvPr/>
        </p:nvCxnSpPr>
        <p:spPr>
          <a:xfrm>
            <a:off x="4168075" y="1746346"/>
            <a:ext cx="4128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19"/>
          <p:cNvCxnSpPr>
            <a:stCxn id="243" idx="2"/>
            <a:endCxn id="244" idx="1"/>
          </p:cNvCxnSpPr>
          <p:nvPr/>
        </p:nvCxnSpPr>
        <p:spPr>
          <a:xfrm rot="5400000">
            <a:off x="4400125" y="1830346"/>
            <a:ext cx="546900" cy="11385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0" name="Google Shape;250;p19"/>
          <p:cNvSpPr/>
          <p:nvPr/>
        </p:nvSpPr>
        <p:spPr>
          <a:xfrm>
            <a:off x="6591300" y="1763162"/>
            <a:ext cx="1074300" cy="7596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User Query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19"/>
          <p:cNvSpPr/>
          <p:nvPr/>
        </p:nvSpPr>
        <p:spPr>
          <a:xfrm>
            <a:off x="6521250" y="2891508"/>
            <a:ext cx="1214400" cy="7596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Query Embedding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19"/>
          <p:cNvSpPr/>
          <p:nvPr/>
        </p:nvSpPr>
        <p:spPr>
          <a:xfrm>
            <a:off x="5446950" y="3825025"/>
            <a:ext cx="1074300" cy="7596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Retrieve Relevant Chunks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3" name="Google Shape;253;p19"/>
          <p:cNvCxnSpPr>
            <a:stCxn id="250" idx="2"/>
            <a:endCxn id="251" idx="0"/>
          </p:cNvCxnSpPr>
          <p:nvPr/>
        </p:nvCxnSpPr>
        <p:spPr>
          <a:xfrm>
            <a:off x="7128450" y="2522762"/>
            <a:ext cx="0" cy="368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4" name="Google Shape;254;p19"/>
          <p:cNvCxnSpPr>
            <a:endCxn id="252" idx="0"/>
          </p:cNvCxnSpPr>
          <p:nvPr/>
        </p:nvCxnSpPr>
        <p:spPr>
          <a:xfrm>
            <a:off x="4396800" y="2814925"/>
            <a:ext cx="1587300" cy="1010100"/>
          </a:xfrm>
          <a:prstGeom prst="bent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55" name="Google Shape;255;p19"/>
          <p:cNvCxnSpPr>
            <a:stCxn id="252" idx="3"/>
            <a:endCxn id="251" idx="2"/>
          </p:cNvCxnSpPr>
          <p:nvPr/>
        </p:nvCxnSpPr>
        <p:spPr>
          <a:xfrm flipH="1" rot="10800000">
            <a:off x="6521250" y="3651025"/>
            <a:ext cx="607200" cy="553800"/>
          </a:xfrm>
          <a:prstGeom prst="bent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56" name="Google Shape;256;p19"/>
          <p:cNvSpPr/>
          <p:nvPr/>
        </p:nvSpPr>
        <p:spPr>
          <a:xfrm>
            <a:off x="3539675" y="3825025"/>
            <a:ext cx="1462800" cy="7596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Augmentation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7" name="Google Shape;257;p19"/>
          <p:cNvCxnSpPr>
            <a:stCxn id="252" idx="1"/>
            <a:endCxn id="256" idx="3"/>
          </p:cNvCxnSpPr>
          <p:nvPr/>
        </p:nvCxnSpPr>
        <p:spPr>
          <a:xfrm rot="10800000">
            <a:off x="5002350" y="4204825"/>
            <a:ext cx="4446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19"/>
          <p:cNvCxnSpPr>
            <a:endCxn id="244" idx="4"/>
          </p:cNvCxnSpPr>
          <p:nvPr/>
        </p:nvCxnSpPr>
        <p:spPr>
          <a:xfrm rot="10800000">
            <a:off x="4386575" y="3052825"/>
            <a:ext cx="1366800" cy="782100"/>
          </a:xfrm>
          <a:prstGeom prst="bentConnector3">
            <a:avLst>
              <a:gd fmla="val 2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59" name="Google Shape;259;p19"/>
          <p:cNvSpPr/>
          <p:nvPr/>
        </p:nvSpPr>
        <p:spPr>
          <a:xfrm>
            <a:off x="1632395" y="3825025"/>
            <a:ext cx="1462800" cy="7596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Response Generation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0" name="Google Shape;260;p19"/>
          <p:cNvCxnSpPr/>
          <p:nvPr/>
        </p:nvCxnSpPr>
        <p:spPr>
          <a:xfrm rot="10800000">
            <a:off x="3095200" y="4204825"/>
            <a:ext cx="4446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61" name="Google Shape;261;p19"/>
          <p:cNvGrpSpPr/>
          <p:nvPr/>
        </p:nvGrpSpPr>
        <p:grpSpPr>
          <a:xfrm>
            <a:off x="2583706" y="1849986"/>
            <a:ext cx="435659" cy="338700"/>
            <a:chOff x="1912000" y="2375385"/>
            <a:chExt cx="435659" cy="338700"/>
          </a:xfrm>
        </p:grpSpPr>
        <p:sp>
          <p:nvSpPr>
            <p:cNvPr id="262" name="Google Shape;262;p19"/>
            <p:cNvSpPr/>
            <p:nvPr/>
          </p:nvSpPr>
          <p:spPr>
            <a:xfrm>
              <a:off x="1912000" y="2402475"/>
              <a:ext cx="306600" cy="292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3" name="Google Shape;263;p19"/>
            <p:cNvSpPr txBox="1"/>
            <p:nvPr/>
          </p:nvSpPr>
          <p:spPr>
            <a:xfrm>
              <a:off x="1934859" y="2375385"/>
              <a:ext cx="4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1</a:t>
              </a:r>
              <a:endParaRPr b="1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64" name="Google Shape;264;p19"/>
          <p:cNvGrpSpPr/>
          <p:nvPr/>
        </p:nvGrpSpPr>
        <p:grpSpPr>
          <a:xfrm>
            <a:off x="4221751" y="1821099"/>
            <a:ext cx="435659" cy="338700"/>
            <a:chOff x="1912000" y="2375385"/>
            <a:chExt cx="435659" cy="338700"/>
          </a:xfrm>
        </p:grpSpPr>
        <p:sp>
          <p:nvSpPr>
            <p:cNvPr id="265" name="Google Shape;265;p19"/>
            <p:cNvSpPr/>
            <p:nvPr/>
          </p:nvSpPr>
          <p:spPr>
            <a:xfrm>
              <a:off x="1912000" y="2402475"/>
              <a:ext cx="306600" cy="292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6" name="Google Shape;266;p19"/>
            <p:cNvSpPr txBox="1"/>
            <p:nvPr/>
          </p:nvSpPr>
          <p:spPr>
            <a:xfrm>
              <a:off x="1934859" y="2375385"/>
              <a:ext cx="4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2</a:t>
              </a:r>
              <a:endParaRPr b="1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67" name="Google Shape;267;p19"/>
          <p:cNvGrpSpPr/>
          <p:nvPr/>
        </p:nvGrpSpPr>
        <p:grpSpPr>
          <a:xfrm>
            <a:off x="5317706" y="2184861"/>
            <a:ext cx="435659" cy="338700"/>
            <a:chOff x="1912000" y="2375385"/>
            <a:chExt cx="435659" cy="338700"/>
          </a:xfrm>
        </p:grpSpPr>
        <p:sp>
          <p:nvSpPr>
            <p:cNvPr id="268" name="Google Shape;268;p19"/>
            <p:cNvSpPr/>
            <p:nvPr/>
          </p:nvSpPr>
          <p:spPr>
            <a:xfrm>
              <a:off x="1912000" y="2402475"/>
              <a:ext cx="306600" cy="292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9" name="Google Shape;269;p19"/>
            <p:cNvSpPr txBox="1"/>
            <p:nvPr/>
          </p:nvSpPr>
          <p:spPr>
            <a:xfrm>
              <a:off x="1934859" y="2375385"/>
              <a:ext cx="4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3</a:t>
              </a:r>
              <a:endParaRPr b="1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70" name="Google Shape;270;p19"/>
          <p:cNvGrpSpPr/>
          <p:nvPr/>
        </p:nvGrpSpPr>
        <p:grpSpPr>
          <a:xfrm>
            <a:off x="7299981" y="2543232"/>
            <a:ext cx="435659" cy="338700"/>
            <a:chOff x="1912000" y="2375385"/>
            <a:chExt cx="435659" cy="338700"/>
          </a:xfrm>
        </p:grpSpPr>
        <p:sp>
          <p:nvSpPr>
            <p:cNvPr id="271" name="Google Shape;271;p19"/>
            <p:cNvSpPr/>
            <p:nvPr/>
          </p:nvSpPr>
          <p:spPr>
            <a:xfrm>
              <a:off x="1912000" y="2402475"/>
              <a:ext cx="306600" cy="292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2" name="Google Shape;272;p19"/>
            <p:cNvSpPr txBox="1"/>
            <p:nvPr/>
          </p:nvSpPr>
          <p:spPr>
            <a:xfrm>
              <a:off x="1934859" y="2375385"/>
              <a:ext cx="4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4</a:t>
              </a:r>
              <a:endParaRPr b="1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73" name="Google Shape;273;p19"/>
          <p:cNvGrpSpPr/>
          <p:nvPr/>
        </p:nvGrpSpPr>
        <p:grpSpPr>
          <a:xfrm>
            <a:off x="7229931" y="3758586"/>
            <a:ext cx="435659" cy="338700"/>
            <a:chOff x="1912000" y="2375385"/>
            <a:chExt cx="435659" cy="338700"/>
          </a:xfrm>
        </p:grpSpPr>
        <p:sp>
          <p:nvSpPr>
            <p:cNvPr id="274" name="Google Shape;274;p19"/>
            <p:cNvSpPr/>
            <p:nvPr/>
          </p:nvSpPr>
          <p:spPr>
            <a:xfrm>
              <a:off x="1912000" y="2402475"/>
              <a:ext cx="306600" cy="292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5" name="Google Shape;275;p19"/>
            <p:cNvSpPr txBox="1"/>
            <p:nvPr/>
          </p:nvSpPr>
          <p:spPr>
            <a:xfrm>
              <a:off x="1934859" y="2375385"/>
              <a:ext cx="4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5</a:t>
              </a:r>
              <a:endParaRPr b="1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76" name="Google Shape;276;p19"/>
          <p:cNvGrpSpPr/>
          <p:nvPr/>
        </p:nvGrpSpPr>
        <p:grpSpPr>
          <a:xfrm>
            <a:off x="6016660" y="2883486"/>
            <a:ext cx="435659" cy="338700"/>
            <a:chOff x="1912000" y="2375385"/>
            <a:chExt cx="435659" cy="338700"/>
          </a:xfrm>
        </p:grpSpPr>
        <p:sp>
          <p:nvSpPr>
            <p:cNvPr id="277" name="Google Shape;277;p19"/>
            <p:cNvSpPr/>
            <p:nvPr/>
          </p:nvSpPr>
          <p:spPr>
            <a:xfrm>
              <a:off x="1912000" y="2402475"/>
              <a:ext cx="306600" cy="292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8" name="Google Shape;278;p19"/>
            <p:cNvSpPr txBox="1"/>
            <p:nvPr/>
          </p:nvSpPr>
          <p:spPr>
            <a:xfrm>
              <a:off x="1934859" y="2375385"/>
              <a:ext cx="4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6</a:t>
              </a:r>
              <a:endParaRPr b="1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79" name="Google Shape;279;p19"/>
          <p:cNvGrpSpPr/>
          <p:nvPr/>
        </p:nvGrpSpPr>
        <p:grpSpPr>
          <a:xfrm>
            <a:off x="5174581" y="3150636"/>
            <a:ext cx="435659" cy="338700"/>
            <a:chOff x="1912000" y="2375385"/>
            <a:chExt cx="435659" cy="338700"/>
          </a:xfrm>
        </p:grpSpPr>
        <p:sp>
          <p:nvSpPr>
            <p:cNvPr id="280" name="Google Shape;280;p19"/>
            <p:cNvSpPr/>
            <p:nvPr/>
          </p:nvSpPr>
          <p:spPr>
            <a:xfrm>
              <a:off x="1912000" y="2402475"/>
              <a:ext cx="306600" cy="292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81" name="Google Shape;281;p19"/>
            <p:cNvSpPr txBox="1"/>
            <p:nvPr/>
          </p:nvSpPr>
          <p:spPr>
            <a:xfrm>
              <a:off x="1934859" y="2375385"/>
              <a:ext cx="4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7</a:t>
              </a:r>
              <a:endParaRPr b="1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82" name="Google Shape;282;p19"/>
          <p:cNvGrpSpPr/>
          <p:nvPr/>
        </p:nvGrpSpPr>
        <p:grpSpPr>
          <a:xfrm>
            <a:off x="5071926" y="4258116"/>
            <a:ext cx="435659" cy="338700"/>
            <a:chOff x="1912000" y="2375385"/>
            <a:chExt cx="435659" cy="338700"/>
          </a:xfrm>
        </p:grpSpPr>
        <p:sp>
          <p:nvSpPr>
            <p:cNvPr id="283" name="Google Shape;283;p19"/>
            <p:cNvSpPr/>
            <p:nvPr/>
          </p:nvSpPr>
          <p:spPr>
            <a:xfrm>
              <a:off x="1912000" y="2402475"/>
              <a:ext cx="306600" cy="292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84" name="Google Shape;284;p19"/>
            <p:cNvSpPr txBox="1"/>
            <p:nvPr/>
          </p:nvSpPr>
          <p:spPr>
            <a:xfrm>
              <a:off x="1934859" y="2375385"/>
              <a:ext cx="4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8</a:t>
              </a:r>
              <a:endParaRPr b="1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85" name="Google Shape;285;p19"/>
          <p:cNvGrpSpPr/>
          <p:nvPr/>
        </p:nvGrpSpPr>
        <p:grpSpPr>
          <a:xfrm>
            <a:off x="3175869" y="4278490"/>
            <a:ext cx="435659" cy="338700"/>
            <a:chOff x="1912000" y="2375385"/>
            <a:chExt cx="435659" cy="338700"/>
          </a:xfrm>
        </p:grpSpPr>
        <p:sp>
          <p:nvSpPr>
            <p:cNvPr id="286" name="Google Shape;286;p19"/>
            <p:cNvSpPr/>
            <p:nvPr/>
          </p:nvSpPr>
          <p:spPr>
            <a:xfrm>
              <a:off x="1912000" y="2402475"/>
              <a:ext cx="306600" cy="292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87" name="Google Shape;287;p19"/>
            <p:cNvSpPr txBox="1"/>
            <p:nvPr/>
          </p:nvSpPr>
          <p:spPr>
            <a:xfrm>
              <a:off x="1934859" y="2375385"/>
              <a:ext cx="4128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9</a:t>
              </a:r>
              <a:endParaRPr b="1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Key Design Decisions</a:t>
            </a:r>
            <a:endParaRPr b="1" sz="3000"/>
          </a:p>
        </p:txBody>
      </p:sp>
      <p:sp>
        <p:nvSpPr>
          <p:cNvPr id="293" name="Google Shape;293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/>
              <a:t>Design Choices</a:t>
            </a:r>
            <a:br>
              <a:rPr lang="en-GB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Fully local execution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Ollama used for: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GB" sz="2000"/>
              <a:t>embeddings (nomic-embed-text)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GB" sz="2000"/>
              <a:t>generation (mistral:7b-instruct)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ChromaDB as a local persistent vector store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Citations required in all answers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Data &amp; Ingestion</a:t>
            </a:r>
            <a:endParaRPr b="1" sz="3000"/>
          </a:p>
        </p:txBody>
      </p:sp>
      <p:sp>
        <p:nvSpPr>
          <p:cNvPr id="299" name="Google Shape;299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/>
              <a:t>Dataset and Preprocessing</a:t>
            </a:r>
            <a:br>
              <a:rPr lang="en-GB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10 text files (one per chapter)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Repeated boilerplate headers removed (programatically)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Fixed-size chunking with overlap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Low-quality chunks filtered out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Retrieval &amp; Prompt Augmentation</a:t>
            </a:r>
            <a:endParaRPr b="1" sz="3000"/>
          </a:p>
        </p:txBody>
      </p:sp>
      <p:sp>
        <p:nvSpPr>
          <p:cNvPr id="305" name="Google Shape;305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/>
              <a:t>Retrieval and Prompting</a:t>
            </a:r>
            <a:br>
              <a:rPr lang="en-GB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Dense vector similarity search (top-K)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Retrieved chunks inspected before generation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Structured prompt enforces: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GB" sz="2000"/>
              <a:t>use only retrieved context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GB" sz="2000"/>
              <a:t>always include citations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GB" sz="2000"/>
              <a:t>Ideally no hallucinations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Tradeoffs &amp; Demo Transition</a:t>
            </a:r>
            <a:endParaRPr b="1" sz="3000"/>
          </a:p>
        </p:txBody>
      </p:sp>
      <p:sp>
        <p:nvSpPr>
          <p:cNvPr id="311" name="Google Shape;311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/>
              <a:t>Tradeoffs and Next Steps</a:t>
            </a:r>
            <a:br>
              <a:rPr lang="en-GB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Not production-ready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Simple chunking strategy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No access control or monitoring (next version)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Easy to extend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4"/>
          <p:cNvSpPr txBox="1"/>
          <p:nvPr>
            <p:ph type="title"/>
          </p:nvPr>
        </p:nvSpPr>
        <p:spPr>
          <a:xfrm>
            <a:off x="4390125" y="1771875"/>
            <a:ext cx="4271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/>
              <a:t>DEMO</a:t>
            </a:r>
            <a:endParaRPr sz="4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Thank you!</a:t>
            </a:r>
            <a:endParaRPr sz="3000"/>
          </a:p>
        </p:txBody>
      </p:sp>
      <p:grpSp>
        <p:nvGrpSpPr>
          <p:cNvPr id="322" name="Google Shape;322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3" name="Google Shape;323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1" name="Google Shape;331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" name="Google Shape;333;p2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34" name="Google Shape;334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8" name="Google Shape;338;p25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0" name="Google Shape;340;p2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41" name="Google Shape;341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5" name="Google Shape;345;p25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46" name="Google Shape;346;p2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2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48" name="Google Shape;348;p2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" name="Google Shape;352;p2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53" name="Google Shape;353;p2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4" name="Google Shape;354;p2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55" name="Google Shape;355;p2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57" name="Google Shape;357;p25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58" name="Google Shape;358;p2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59" name="Google Shape;359;p2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7" name="Google Shape;367;p25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